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4" r:id="rId7"/>
    <p:sldId id="260" r:id="rId8"/>
    <p:sldId id="261" r:id="rId9"/>
    <p:sldId id="293" r:id="rId10"/>
    <p:sldId id="273" r:id="rId11"/>
    <p:sldId id="269" r:id="rId12"/>
    <p:sldId id="274" r:id="rId13"/>
    <p:sldId id="275" r:id="rId14"/>
    <p:sldId id="276" r:id="rId15"/>
    <p:sldId id="277" r:id="rId16"/>
    <p:sldId id="270" r:id="rId17"/>
    <p:sldId id="267" r:id="rId18"/>
    <p:sldId id="278" r:id="rId19"/>
    <p:sldId id="279" r:id="rId20"/>
    <p:sldId id="286" r:id="rId21"/>
    <p:sldId id="280" r:id="rId22"/>
    <p:sldId id="281" r:id="rId23"/>
    <p:sldId id="282" r:id="rId24"/>
    <p:sldId id="283" r:id="rId25"/>
    <p:sldId id="284" r:id="rId26"/>
    <p:sldId id="285" r:id="rId27"/>
    <p:sldId id="287" r:id="rId28"/>
    <p:sldId id="288" r:id="rId29"/>
    <p:sldId id="289" r:id="rId30"/>
    <p:sldId id="290" r:id="rId31"/>
    <p:sldId id="291" r:id="rId32"/>
    <p:sldId id="294" r:id="rId33"/>
    <p:sldId id="295" r:id="rId34"/>
    <p:sldId id="292" r:id="rId35"/>
    <p:sldId id="296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8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38809-2695-4247-8940-1399D6AA10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3A252D-05A4-4FD1-BBDB-D53A81A88E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F978D1-F2FC-4FCC-89A1-9DF570B71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EF6C-6877-4733-82FD-C5A5DE5D3A57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A15BF-BF89-4B75-89E5-4A3ECE55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E0662-5CC5-4161-883B-E5B4C1A7F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585C7-E72C-4FDA-98F5-36C3002F7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106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C08FC-A4A1-4B3F-A60F-88A78F0AA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B15ACF-FE07-4EE4-9E20-3AC1CCEF66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987C2-AA3B-47FD-BE9C-5C06C0849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EF6C-6877-4733-82FD-C5A5DE5D3A57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E0925-EF4A-444D-BAC1-1EB6FBE20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E33F9-DA85-476C-8EA8-D1A2E3A75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585C7-E72C-4FDA-98F5-36C3002F7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236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5A3D9C-0E4F-4D62-AA06-B14C282641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B3A976-771C-4FD2-83E5-6DE4E6A84D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AD613-6AD7-45FC-8152-1F2BFA0C6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EF6C-6877-4733-82FD-C5A5DE5D3A57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9E5EAC-1389-4108-B677-52A5A51B9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4ECC74-B831-4BD2-A404-EF469124D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585C7-E72C-4FDA-98F5-36C3002F7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182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10F86-10FA-44B5-833D-E7F540F40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1F470-EE03-4A3F-ABCB-73BB9B9446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134FB-2664-4DFE-8A0A-FDE5003A2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EF6C-6877-4733-82FD-C5A5DE5D3A57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CDC755-0336-4229-A54A-1EEE35336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AD3DA-41DC-4F9D-AF8F-D5EA70BA3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585C7-E72C-4FDA-98F5-36C3002F7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670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8237A-7CC5-4482-9354-F1BE54C21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315777-E0BC-45C0-94E1-753EAB5474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26B14-9E08-44C8-9D7B-14882C8E2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EF6C-6877-4733-82FD-C5A5DE5D3A57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0EEEEE-5F72-4F96-82BE-1E2F9583B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5E775-8C56-48D6-9E84-05965E7B0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585C7-E72C-4FDA-98F5-36C3002F7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900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CDA9A-0D87-47F1-88D1-C831F4520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299CE-688D-4956-BD86-BF738BA087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561658-AC65-442D-945A-38FC17D7FE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75AEB6-648E-4C63-9EEC-63AC5B7ED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EF6C-6877-4733-82FD-C5A5DE5D3A57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8C05E9-6CDD-468F-A9AE-AB296AEEF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FD9BD9-CB8B-406B-908B-E689310FB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585C7-E72C-4FDA-98F5-36C3002F7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138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F90A6-4EC6-453E-A1CD-EAB6AFAAE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DCD00-F03E-4D18-83D5-59DE45FA14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EBB0C7-9C26-41A7-A179-D3E9A2F853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8059AD-C35F-4F91-926C-F28C15EF8D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2AACE9-A9D0-4960-AF92-8EA9D9A13C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1C888C-327C-45A3-83F9-548522550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EF6C-6877-4733-82FD-C5A5DE5D3A57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27B216-FABD-4325-AA6B-EED988086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4A26BB-D847-4B86-AF87-FC997CB8A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585C7-E72C-4FDA-98F5-36C3002F7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660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3618F-512F-4EC6-99C1-31735175D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C37257-2FA5-4B69-A768-19C3D9F6D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EF6C-6877-4733-82FD-C5A5DE5D3A57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9F9FCB-7768-4260-ADDC-F4557C6BD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1A0AD7-29A0-4E98-84EA-FF8C0D98F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585C7-E72C-4FDA-98F5-36C3002F7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758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F7F0B0-C67A-47C3-9DFC-103B4CB3D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EF6C-6877-4733-82FD-C5A5DE5D3A57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16CB57-B130-4BC0-B132-9A52EE55B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CEA182-4C9E-458A-AAEC-94C11B1EB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585C7-E72C-4FDA-98F5-36C3002F7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362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677FA-AFB7-4445-9673-84EA351DC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DFD847-E35B-49F1-9F55-5532246068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3BA6B2-A6E6-46F2-A9E6-8D1051A799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EB6E74-F0C3-46A6-8AAF-78A12B8B7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EF6C-6877-4733-82FD-C5A5DE5D3A57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63049-2586-4BD6-8397-55C56BBB1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AABA8B-AA1B-466F-A8E0-EDFA2EACB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585C7-E72C-4FDA-98F5-36C3002F7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972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9EB33-192D-42D8-B28B-837D09CC4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685509-3064-4C13-A5C6-4C48D146F1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C8270F-03FB-410A-90E0-91C9636B11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7D7358-F27E-4575-81EB-353DCFDC7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3EF6C-6877-4733-82FD-C5A5DE5D3A57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CAD0D8-F697-46F5-9CA1-F2A8CE8C5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FBF7D0-E5B4-4610-852C-C4C6288E7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585C7-E72C-4FDA-98F5-36C3002F7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224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FC3B66-795E-486F-A788-F47B859D8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4F7EFE-C82F-4F4E-99F0-D63A8A22CA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8E3367-72C8-4BAE-A821-6C691B9F85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3EF6C-6877-4733-82FD-C5A5DE5D3A57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5E7224-9705-4AE7-9EA9-5945E3CBEF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E02136-281E-456F-9D36-531AD8298A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4585C7-E72C-4FDA-98F5-36C3002F7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980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FF6kezDQZ7s&amp;t=333s" TargetMode="External"/><Relationship Id="rId2" Type="http://schemas.openxmlformats.org/officeDocument/2006/relationships/hyperlink" Target="https://www.youtube.com/watch?v=vApG8aYD5aI&amp;t=334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unity3d.com/ScriptReference/Animator.Play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95B7AD-AB8F-42E6-8348-67E59853287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AC66A-92E0-40E0-BF0F-6BA0B86743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Primer for using Mixamo animations &amp; models in Unity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149E2E-12F1-4918-A93F-291E091036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/>
              <a:t>October 2020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71952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F0B5B-2430-49BC-9938-7F3695BA8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0230" y="365125"/>
            <a:ext cx="9513570" cy="824193"/>
          </a:xfrm>
        </p:spPr>
        <p:txBody>
          <a:bodyPr/>
          <a:lstStyle/>
          <a:p>
            <a:r>
              <a:rPr lang="en-US" dirty="0"/>
              <a:t>Create Assets Folder for </a:t>
            </a:r>
            <a:r>
              <a:rPr lang="en-US" dirty="0" err="1"/>
              <a:t>Mixamo</a:t>
            </a:r>
            <a:r>
              <a:rPr lang="en-US" dirty="0"/>
              <a:t> Imports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EC09841B-636F-4390-83E7-C1F314D05B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80375" y="1189318"/>
            <a:ext cx="10333495" cy="5489669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7141C2-D5BE-43D8-854C-02F31F34316E}"/>
              </a:ext>
            </a:extLst>
          </p:cNvPr>
          <p:cNvSpPr txBox="1"/>
          <p:nvPr/>
        </p:nvSpPr>
        <p:spPr>
          <a:xfrm>
            <a:off x="43553" y="3070737"/>
            <a:ext cx="15892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Folder can be any name, I call it </a:t>
            </a:r>
            <a:r>
              <a:rPr lang="en-US" b="1" dirty="0" err="1"/>
              <a:t>Mixamo</a:t>
            </a:r>
            <a:r>
              <a:rPr lang="en-US" b="1" dirty="0"/>
              <a:t> so I know what I got from where.</a:t>
            </a:r>
          </a:p>
        </p:txBody>
      </p:sp>
    </p:spTree>
    <p:extLst>
      <p:ext uri="{BB962C8B-B14F-4D97-AF65-F5344CB8AC3E}">
        <p14:creationId xmlns:p14="http://schemas.microsoft.com/office/powerpoint/2010/main" val="4006084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A58E315-23BA-4423-B190-104E4452C8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65747" y="1320166"/>
            <a:ext cx="10241280" cy="544068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2BEE9F-98D7-43C2-A4B5-03CD1C6B6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6727" y="313690"/>
            <a:ext cx="9799319" cy="723759"/>
          </a:xfrm>
        </p:spPr>
        <p:txBody>
          <a:bodyPr/>
          <a:lstStyle/>
          <a:p>
            <a:r>
              <a:rPr lang="en-US" dirty="0"/>
              <a:t>Import Character and Animation into Unity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25471B7-B156-4A03-815E-27EA398B3EEC}"/>
              </a:ext>
            </a:extLst>
          </p:cNvPr>
          <p:cNvSpPr/>
          <p:nvPr/>
        </p:nvSpPr>
        <p:spPr>
          <a:xfrm>
            <a:off x="3609564" y="4779756"/>
            <a:ext cx="679488" cy="758078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B6B61B-D62E-4929-971A-AADD233FF5E3}"/>
              </a:ext>
            </a:extLst>
          </p:cNvPr>
          <p:cNvSpPr txBox="1"/>
          <p:nvPr/>
        </p:nvSpPr>
        <p:spPr>
          <a:xfrm>
            <a:off x="217246" y="2813562"/>
            <a:ext cx="158929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Drag the items you downloaded from </a:t>
            </a:r>
            <a:r>
              <a:rPr lang="en-US" b="1" dirty="0" err="1"/>
              <a:t>Mixamo</a:t>
            </a:r>
            <a:r>
              <a:rPr lang="en-US" b="1" dirty="0"/>
              <a:t> into the new </a:t>
            </a:r>
            <a:r>
              <a:rPr lang="en-US" b="1" dirty="0" err="1"/>
              <a:t>Mixamo</a:t>
            </a:r>
            <a:r>
              <a:rPr lang="en-US" b="1" dirty="0"/>
              <a:t> folder you made.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795F9B-D3D0-4898-BEA9-8A6126F4004A}"/>
              </a:ext>
            </a:extLst>
          </p:cNvPr>
          <p:cNvSpPr txBox="1"/>
          <p:nvPr/>
        </p:nvSpPr>
        <p:spPr>
          <a:xfrm>
            <a:off x="176454" y="5076169"/>
            <a:ext cx="15892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Animation w/ Imported Skins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3D347DE-7FC6-442C-B862-8791924174BF}"/>
              </a:ext>
            </a:extLst>
          </p:cNvPr>
          <p:cNvCxnSpPr/>
          <p:nvPr/>
        </p:nvCxnSpPr>
        <p:spPr>
          <a:xfrm flipV="1">
            <a:off x="1337310" y="5076169"/>
            <a:ext cx="2205990" cy="56453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6361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BEC3B-4368-4D8E-AFC9-DED0EB6F0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6074" y="365125"/>
            <a:ext cx="8467725" cy="697865"/>
          </a:xfrm>
        </p:spPr>
        <p:txBody>
          <a:bodyPr/>
          <a:lstStyle/>
          <a:p>
            <a:r>
              <a:rPr lang="en-US" dirty="0"/>
              <a:t>Import Any Additional Animations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E8CF900-05CB-4348-8CF3-0625FE3B52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70455" y="1351019"/>
            <a:ext cx="10241280" cy="544067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38C779-9B31-4650-B644-A03B7B1ED1A0}"/>
              </a:ext>
            </a:extLst>
          </p:cNvPr>
          <p:cNvSpPr txBox="1"/>
          <p:nvPr/>
        </p:nvSpPr>
        <p:spPr>
          <a:xfrm>
            <a:off x="181162" y="3094679"/>
            <a:ext cx="15892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Imported animations without skins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27668FA-205A-4A6F-BB7E-7BF500B5FA70}"/>
              </a:ext>
            </a:extLst>
          </p:cNvPr>
          <p:cNvSpPr/>
          <p:nvPr/>
        </p:nvSpPr>
        <p:spPr>
          <a:xfrm>
            <a:off x="3595332" y="4808332"/>
            <a:ext cx="679488" cy="758078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802E291-8EC9-4608-937D-D1A3FC339822}"/>
              </a:ext>
            </a:extLst>
          </p:cNvPr>
          <p:cNvCxnSpPr/>
          <p:nvPr/>
        </p:nvCxnSpPr>
        <p:spPr>
          <a:xfrm>
            <a:off x="1503045" y="3566160"/>
            <a:ext cx="2092287" cy="12421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8342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36661-83BC-4751-A350-22E1D6EB0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440" y="365125"/>
            <a:ext cx="7833360" cy="675005"/>
          </a:xfrm>
        </p:spPr>
        <p:txBody>
          <a:bodyPr>
            <a:normAutofit fontScale="90000"/>
          </a:bodyPr>
          <a:lstStyle/>
          <a:p>
            <a:r>
              <a:rPr lang="en-US" dirty="0"/>
              <a:t>Create Animations Folder</a:t>
            </a:r>
          </a:p>
        </p:txBody>
      </p:sp>
      <p:pic>
        <p:nvPicPr>
          <p:cNvPr id="9" name="Content Placeholder 8" descr="Graphical user interface&#10;&#10;Description automatically generated">
            <a:extLst>
              <a:ext uri="{FF2B5EF4-FFF2-40B4-BE49-F238E27FC236}">
                <a16:creationId xmlns:a16="http://schemas.microsoft.com/office/drawing/2014/main" id="{CAA3D5EC-5857-4BD6-B42E-2907653010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526" y="1294129"/>
            <a:ext cx="10241280" cy="544068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B329B5-33A5-4374-9C7F-2DF34D957877}"/>
              </a:ext>
            </a:extLst>
          </p:cNvPr>
          <p:cNvSpPr txBox="1"/>
          <p:nvPr/>
        </p:nvSpPr>
        <p:spPr>
          <a:xfrm>
            <a:off x="81355" y="2854515"/>
            <a:ext cx="179891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Create folder to house the animations and the animation controller that will be discussed later.</a:t>
            </a:r>
          </a:p>
        </p:txBody>
      </p:sp>
    </p:spTree>
    <p:extLst>
      <p:ext uri="{BB962C8B-B14F-4D97-AF65-F5344CB8AC3E}">
        <p14:creationId xmlns:p14="http://schemas.microsoft.com/office/powerpoint/2010/main" val="3653892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1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A35CDDC-6359-4546-B23A-8892BC8132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10939" y="1323318"/>
            <a:ext cx="10241280" cy="544350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5F3E56-BE5B-4EE7-95DC-C360EB5AC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2124" y="365125"/>
            <a:ext cx="5781675" cy="845821"/>
          </a:xfrm>
        </p:spPr>
        <p:txBody>
          <a:bodyPr/>
          <a:lstStyle/>
          <a:p>
            <a:r>
              <a:rPr lang="en-US" dirty="0"/>
              <a:t>Animation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55A4B1-8DD3-4E1B-898C-5B0394DE29ED}"/>
              </a:ext>
            </a:extLst>
          </p:cNvPr>
          <p:cNvSpPr txBox="1"/>
          <p:nvPr/>
        </p:nvSpPr>
        <p:spPr>
          <a:xfrm>
            <a:off x="81355" y="2854515"/>
            <a:ext cx="179891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is the animation portion of the “animation with skin” after pressing “arrow” icon to expand what we downloaded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1762F77-D297-41B2-87AE-E8A5FC73F587}"/>
              </a:ext>
            </a:extLst>
          </p:cNvPr>
          <p:cNvSpPr/>
          <p:nvPr/>
        </p:nvSpPr>
        <p:spPr>
          <a:xfrm>
            <a:off x="4487844" y="5614691"/>
            <a:ext cx="711200" cy="735105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9F33307-13EF-492D-B069-36189F3E0F8B}"/>
              </a:ext>
            </a:extLst>
          </p:cNvPr>
          <p:cNvCxnSpPr>
            <a:cxnSpLocks/>
          </p:cNvCxnSpPr>
          <p:nvPr/>
        </p:nvCxnSpPr>
        <p:spPr>
          <a:xfrm>
            <a:off x="1651635" y="5097780"/>
            <a:ext cx="2777490" cy="61150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14EEA03-7506-4C2C-844D-D33DF76F8B0E}"/>
              </a:ext>
            </a:extLst>
          </p:cNvPr>
          <p:cNvSpPr txBox="1"/>
          <p:nvPr/>
        </p:nvSpPr>
        <p:spPr>
          <a:xfrm>
            <a:off x="96688" y="607746"/>
            <a:ext cx="17989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Go back to the </a:t>
            </a:r>
            <a:r>
              <a:rPr lang="en-US" sz="2000" dirty="0" err="1"/>
              <a:t>Mixamo</a:t>
            </a:r>
            <a:r>
              <a:rPr lang="en-US" sz="2000" dirty="0"/>
              <a:t> folder to see what we downloaded from </a:t>
            </a:r>
            <a:r>
              <a:rPr lang="en-US" sz="2000" dirty="0" err="1"/>
              <a:t>Mixamo</a:t>
            </a:r>
            <a:r>
              <a:rPr lang="en-US" sz="2000" dirty="0"/>
              <a:t> earlier.</a:t>
            </a:r>
          </a:p>
        </p:txBody>
      </p:sp>
    </p:spTree>
    <p:extLst>
      <p:ext uri="{BB962C8B-B14F-4D97-AF65-F5344CB8AC3E}">
        <p14:creationId xmlns:p14="http://schemas.microsoft.com/office/powerpoint/2010/main" val="16440647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7170B-EF20-4E32-8D1A-EE1BCA2A7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5985" y="365126"/>
            <a:ext cx="9187815" cy="817880"/>
          </a:xfrm>
        </p:spPr>
        <p:txBody>
          <a:bodyPr>
            <a:normAutofit fontScale="90000"/>
          </a:bodyPr>
          <a:lstStyle/>
          <a:p>
            <a:r>
              <a:rPr lang="en-US" dirty="0"/>
              <a:t>Move Animation Components Download from </a:t>
            </a:r>
            <a:r>
              <a:rPr lang="en-US" dirty="0" err="1"/>
              <a:t>Mixamo</a:t>
            </a:r>
            <a:r>
              <a:rPr lang="en-US" dirty="0"/>
              <a:t> to Animations Folder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9AC47-66FC-433D-8FA5-03B11F888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83006"/>
            <a:ext cx="1865406" cy="5443505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Select </a:t>
            </a:r>
            <a:r>
              <a:rPr lang="en-US" sz="1800" b="1" dirty="0"/>
              <a:t>just the animation portions</a:t>
            </a:r>
            <a:r>
              <a:rPr lang="en-US" sz="1800" dirty="0"/>
              <a:t> of the data from </a:t>
            </a:r>
            <a:r>
              <a:rPr lang="en-US" sz="1800" dirty="0" err="1"/>
              <a:t>Mixamo</a:t>
            </a:r>
            <a:r>
              <a:rPr lang="en-US" sz="1800" dirty="0"/>
              <a:t> (in </a:t>
            </a:r>
            <a:r>
              <a:rPr lang="en-US" sz="1800" dirty="0" err="1"/>
              <a:t>Mixamo</a:t>
            </a:r>
            <a:r>
              <a:rPr lang="en-US" sz="1800" dirty="0"/>
              <a:t> folder).</a:t>
            </a:r>
          </a:p>
          <a:p>
            <a:endParaRPr lang="en-US" sz="1800" dirty="0"/>
          </a:p>
          <a:p>
            <a:r>
              <a:rPr lang="en-US" sz="1800" dirty="0"/>
              <a:t>Press “ctrl + D” to duplicate them.</a:t>
            </a:r>
          </a:p>
          <a:p>
            <a:endParaRPr lang="en-US" sz="1800" dirty="0"/>
          </a:p>
          <a:p>
            <a:r>
              <a:rPr lang="en-US" sz="1800" dirty="0"/>
              <a:t>Drag duplications to animations folder.</a:t>
            </a:r>
          </a:p>
          <a:p>
            <a:endParaRPr lang="en-US" sz="1800" dirty="0"/>
          </a:p>
          <a:p>
            <a:r>
              <a:rPr lang="en-US" sz="1800" dirty="0"/>
              <a:t>Final result something like shown.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919A77F-6FDD-4F23-9BBE-73AA2F0FF48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08063" y="1318521"/>
            <a:ext cx="10241280" cy="544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5081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2907682C-AB01-4052-A421-D7E75B4A8DD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816" y="1477802"/>
            <a:ext cx="9714119" cy="516330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88A7FF-8715-4AB8-912E-E917BE58C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Add Model to Scene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68656-1DCB-40A1-8A4F-6D0CC69A3D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66934" y="1751013"/>
            <a:ext cx="2165985" cy="4241800"/>
          </a:xfrm>
        </p:spPr>
        <p:txBody>
          <a:bodyPr wrap="square" anchor="t">
            <a:normAutofit fontScale="92500" lnSpcReduction="20000"/>
          </a:bodyPr>
          <a:lstStyle/>
          <a:p>
            <a:r>
              <a:rPr lang="en-US" sz="2400" dirty="0"/>
              <a:t>Drag model from </a:t>
            </a:r>
            <a:r>
              <a:rPr lang="en-US" sz="2400" dirty="0" err="1"/>
              <a:t>Mixamo</a:t>
            </a:r>
            <a:r>
              <a:rPr lang="en-US" sz="2400" dirty="0"/>
              <a:t> asset folder to hierarchy tree 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Adjust position of model in scene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>
                <a:solidFill>
                  <a:srgbClr val="FF0000"/>
                </a:solidFill>
              </a:rPr>
              <a:t>Delete any spaces in name before modifying the code later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1F910F1-B9DD-4CFC-BEBC-19CE8A750C20}"/>
              </a:ext>
            </a:extLst>
          </p:cNvPr>
          <p:cNvSpPr/>
          <p:nvPr/>
        </p:nvSpPr>
        <p:spPr>
          <a:xfrm>
            <a:off x="52816" y="3911917"/>
            <a:ext cx="1607503" cy="19431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C6FE10F-7A55-4322-AD5F-A17A1EC831C4}"/>
              </a:ext>
            </a:extLst>
          </p:cNvPr>
          <p:cNvSpPr/>
          <p:nvPr/>
        </p:nvSpPr>
        <p:spPr>
          <a:xfrm>
            <a:off x="2394268" y="4843089"/>
            <a:ext cx="695008" cy="71628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DB65B44-2ED8-4A21-9D17-B8643BD6BEE0}"/>
              </a:ext>
            </a:extLst>
          </p:cNvPr>
          <p:cNvCxnSpPr>
            <a:cxnSpLocks/>
          </p:cNvCxnSpPr>
          <p:nvPr/>
        </p:nvCxnSpPr>
        <p:spPr>
          <a:xfrm flipH="1" flipV="1">
            <a:off x="1660319" y="4009074"/>
            <a:ext cx="848566" cy="83401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62828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BB58F-653B-48C7-90E0-2BF2D3579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8910" y="365125"/>
            <a:ext cx="8644890" cy="677437"/>
          </a:xfrm>
        </p:spPr>
        <p:txBody>
          <a:bodyPr>
            <a:normAutofit fontScale="90000"/>
          </a:bodyPr>
          <a:lstStyle/>
          <a:p>
            <a:r>
              <a:rPr lang="en-US" dirty="0"/>
              <a:t>Animator (Make Animation Controller)</a:t>
            </a:r>
          </a:p>
        </p:txBody>
      </p:sp>
      <p:pic>
        <p:nvPicPr>
          <p:cNvPr id="7" name="Content Placeholder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B45592F-5AAC-44DF-AD97-93362F0227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3414" y="1042562"/>
            <a:ext cx="10241280" cy="5760719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35F0432-CF2F-4EA0-BB65-F82379D02A33}"/>
              </a:ext>
            </a:extLst>
          </p:cNvPr>
          <p:cNvSpPr txBox="1"/>
          <p:nvPr/>
        </p:nvSpPr>
        <p:spPr>
          <a:xfrm>
            <a:off x="217245" y="1727200"/>
            <a:ext cx="156583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Right click in animations folder, go to create, select “animator controller”</a:t>
            </a:r>
          </a:p>
        </p:txBody>
      </p:sp>
    </p:spTree>
    <p:extLst>
      <p:ext uri="{BB962C8B-B14F-4D97-AF65-F5344CB8AC3E}">
        <p14:creationId xmlns:p14="http://schemas.microsoft.com/office/powerpoint/2010/main" val="37895527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EAFD8-A6BB-42E4-8F38-42DA05003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4784" y="365126"/>
            <a:ext cx="7359015" cy="783590"/>
          </a:xfrm>
        </p:spPr>
        <p:txBody>
          <a:bodyPr/>
          <a:lstStyle/>
          <a:p>
            <a:r>
              <a:rPr lang="en-US" dirty="0"/>
              <a:t>Open Animator Controller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A6892CB-68DB-4303-B5E2-36CA24FAEF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7866" y="1294989"/>
            <a:ext cx="10241280" cy="5488707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DF5F37-F5D9-49A4-BCF2-28CA2FE42235}"/>
              </a:ext>
            </a:extLst>
          </p:cNvPr>
          <p:cNvSpPr txBox="1"/>
          <p:nvPr/>
        </p:nvSpPr>
        <p:spPr>
          <a:xfrm>
            <a:off x="217245" y="1727200"/>
            <a:ext cx="156583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controller can be named whatever you like</a:t>
            </a:r>
          </a:p>
        </p:txBody>
      </p:sp>
    </p:spTree>
    <p:extLst>
      <p:ext uri="{BB962C8B-B14F-4D97-AF65-F5344CB8AC3E}">
        <p14:creationId xmlns:p14="http://schemas.microsoft.com/office/powerpoint/2010/main" val="29928582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46556-60DE-4600-A029-D47D8DBF7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7534" y="365126"/>
            <a:ext cx="8216265" cy="922804"/>
          </a:xfrm>
        </p:spPr>
        <p:txBody>
          <a:bodyPr/>
          <a:lstStyle/>
          <a:p>
            <a:r>
              <a:rPr lang="en-US" dirty="0"/>
              <a:t>Add Animation State to Controller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5BB2F5D1-E7E4-45BC-9755-59B7547456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6433" y="1237428"/>
            <a:ext cx="10241280" cy="5488707"/>
          </a:xfr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8068C43-F2A9-4937-A2EF-47DFE2C88043}"/>
              </a:ext>
            </a:extLst>
          </p:cNvPr>
          <p:cNvSpPr/>
          <p:nvPr/>
        </p:nvSpPr>
        <p:spPr>
          <a:xfrm>
            <a:off x="4396628" y="4721412"/>
            <a:ext cx="537882" cy="848659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D5194D3-C8C4-4AD4-B292-491B426DF4CC}"/>
              </a:ext>
            </a:extLst>
          </p:cNvPr>
          <p:cNvSpPr/>
          <p:nvPr/>
        </p:nvSpPr>
        <p:spPr>
          <a:xfrm>
            <a:off x="7012192" y="3011805"/>
            <a:ext cx="1766047" cy="511157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A60433E-F0EE-4742-9E5E-B5190BB4E265}"/>
              </a:ext>
            </a:extLst>
          </p:cNvPr>
          <p:cNvCxnSpPr>
            <a:cxnSpLocks/>
          </p:cNvCxnSpPr>
          <p:nvPr/>
        </p:nvCxnSpPr>
        <p:spPr>
          <a:xfrm flipV="1">
            <a:off x="4934510" y="3480435"/>
            <a:ext cx="2140660" cy="129159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CC1126A-8CBA-4B0D-BCC5-AF184A697164}"/>
              </a:ext>
            </a:extLst>
          </p:cNvPr>
          <p:cNvSpPr txBox="1"/>
          <p:nvPr/>
        </p:nvSpPr>
        <p:spPr>
          <a:xfrm>
            <a:off x="154926" y="2039473"/>
            <a:ext cx="156583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Click animation and drag to add animation state</a:t>
            </a:r>
          </a:p>
        </p:txBody>
      </p:sp>
    </p:spTree>
    <p:extLst>
      <p:ext uri="{BB962C8B-B14F-4D97-AF65-F5344CB8AC3E}">
        <p14:creationId xmlns:p14="http://schemas.microsoft.com/office/powerpoint/2010/main" val="634786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monitor, screen, television, standing&#10;&#10;Description automatically generated">
            <a:extLst>
              <a:ext uri="{FF2B5EF4-FFF2-40B4-BE49-F238E27FC236}">
                <a16:creationId xmlns:a16="http://schemas.microsoft.com/office/drawing/2014/main" id="{DEAAF370-262A-4FF4-AAA1-52FC0BDE066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 9">
            <a:extLst>
              <a:ext uri="{FF2B5EF4-FFF2-40B4-BE49-F238E27FC236}">
                <a16:creationId xmlns:a16="http://schemas.microsoft.com/office/drawing/2014/main" id="{D38A241E-0395-41E5-8607-BAA2799A4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1" y="4892040"/>
            <a:ext cx="12191999" cy="1965960"/>
          </a:xfrm>
          <a:prstGeom prst="rect">
            <a:avLst/>
          </a:prstGeom>
          <a:solidFill>
            <a:schemeClr val="bg1">
              <a:alpha val="72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085736-C4E7-4047-A5A6-FD42B73E6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264" y="5154168"/>
            <a:ext cx="6973204" cy="126187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>
                <a:solidFill>
                  <a:schemeClr val="tx1">
                    <a:lumMod val="85000"/>
                    <a:lumOff val="15000"/>
                  </a:schemeClr>
                </a:solidFill>
              </a:rPr>
              <a:t>Adobe Mixamo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E352288-84AD-4CA8-BCD5-76C29D34E1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138160" y="5325066"/>
            <a:ext cx="0" cy="9144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59758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FFC19-AA93-4284-AC3B-D4D5789B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0470" y="365126"/>
            <a:ext cx="7593330" cy="749300"/>
          </a:xfrm>
        </p:spPr>
        <p:txBody>
          <a:bodyPr/>
          <a:lstStyle/>
          <a:p>
            <a:r>
              <a:rPr lang="en-US" dirty="0"/>
              <a:t>Make Animation Repeat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4B0D4A-EF6D-4CE7-B1B0-A3641E39F13B}"/>
              </a:ext>
            </a:extLst>
          </p:cNvPr>
          <p:cNvSpPr txBox="1"/>
          <p:nvPr/>
        </p:nvSpPr>
        <p:spPr>
          <a:xfrm>
            <a:off x="148665" y="2708643"/>
            <a:ext cx="19258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Check “loop time” box in inspector after clicking on the “Idle 1” asset.</a:t>
            </a:r>
          </a:p>
        </p:txBody>
      </p:sp>
      <p:pic>
        <p:nvPicPr>
          <p:cNvPr id="8" name="Content Placeholder 7" descr="Graphical user interface&#10;&#10;Description automatically generated">
            <a:extLst>
              <a:ext uri="{FF2B5EF4-FFF2-40B4-BE49-F238E27FC236}">
                <a16:creationId xmlns:a16="http://schemas.microsoft.com/office/drawing/2014/main" id="{AF285E47-AF35-43B8-BBBB-5397D14FB3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280" y="1373942"/>
            <a:ext cx="9898055" cy="5303520"/>
          </a:xfr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38516CC-23D0-41C3-81DB-507E576EE1D5}"/>
              </a:ext>
            </a:extLst>
          </p:cNvPr>
          <p:cNvSpPr/>
          <p:nvPr/>
        </p:nvSpPr>
        <p:spPr>
          <a:xfrm>
            <a:off x="9903012" y="2515310"/>
            <a:ext cx="1249082" cy="31077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1DCCC63-DD06-4734-B9AB-4F8BAD3901FE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1805940" y="2670698"/>
            <a:ext cx="8097072" cy="28395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51711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BB6DE-4D97-4E81-8729-809F1F919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0460" y="365125"/>
            <a:ext cx="7673340" cy="675005"/>
          </a:xfrm>
        </p:spPr>
        <p:txBody>
          <a:bodyPr>
            <a:normAutofit fontScale="90000"/>
          </a:bodyPr>
          <a:lstStyle/>
          <a:p>
            <a:r>
              <a:rPr lang="en-US" dirty="0"/>
              <a:t>Add Additional States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37504C9-53BF-4DE2-B749-1EEACE7682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51248" y="1261296"/>
            <a:ext cx="10241280" cy="5488707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60D647D-1C76-4149-94B3-B615AD15C765}"/>
              </a:ext>
            </a:extLst>
          </p:cNvPr>
          <p:cNvSpPr txBox="1"/>
          <p:nvPr/>
        </p:nvSpPr>
        <p:spPr>
          <a:xfrm>
            <a:off x="148665" y="2708643"/>
            <a:ext cx="177157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Drag in additional animations. The orange one is the default state.</a:t>
            </a:r>
          </a:p>
        </p:txBody>
      </p:sp>
    </p:spTree>
    <p:extLst>
      <p:ext uri="{BB962C8B-B14F-4D97-AF65-F5344CB8AC3E}">
        <p14:creationId xmlns:p14="http://schemas.microsoft.com/office/powerpoint/2010/main" val="30979409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DE22B-06FF-463C-8D30-CEF7C424B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3494" y="365125"/>
            <a:ext cx="6250305" cy="662781"/>
          </a:xfrm>
        </p:spPr>
        <p:txBody>
          <a:bodyPr>
            <a:normAutofit fontScale="90000"/>
          </a:bodyPr>
          <a:lstStyle/>
          <a:p>
            <a:r>
              <a:rPr lang="en-US" dirty="0"/>
              <a:t>Add Trigger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7E0A3944-F46F-4D44-B4BA-E396345694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78259" y="1027906"/>
            <a:ext cx="10241280" cy="576072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37DD7C-48B8-492D-ACF6-C886ED2AC92B}"/>
              </a:ext>
            </a:extLst>
          </p:cNvPr>
          <p:cNvSpPr txBox="1"/>
          <p:nvPr/>
        </p:nvSpPr>
        <p:spPr>
          <a:xfrm>
            <a:off x="0" y="1092110"/>
            <a:ext cx="193921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parameters tab click the plus sign and select trigger. Name it something you like. </a:t>
            </a:r>
          </a:p>
          <a:p>
            <a:endParaRPr lang="en-US" sz="2400" dirty="0"/>
          </a:p>
          <a:p>
            <a:r>
              <a:rPr lang="en-US" sz="2400" dirty="0"/>
              <a:t>Triggers are used to transition between states. They only fire once unlike “Bool”</a:t>
            </a:r>
          </a:p>
        </p:txBody>
      </p:sp>
    </p:spTree>
    <p:extLst>
      <p:ext uri="{BB962C8B-B14F-4D97-AF65-F5344CB8AC3E}">
        <p14:creationId xmlns:p14="http://schemas.microsoft.com/office/powerpoint/2010/main" val="28033425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49A89-4E44-4EF4-990E-B05D16F16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40" y="365126"/>
            <a:ext cx="5890260" cy="965900"/>
          </a:xfrm>
        </p:spPr>
        <p:txBody>
          <a:bodyPr/>
          <a:lstStyle/>
          <a:p>
            <a:r>
              <a:rPr lang="en-US" dirty="0"/>
              <a:t>Add Transition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9643DFCF-5AAB-4F53-94B3-4E6E58DB34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21773" y="1331025"/>
            <a:ext cx="9480427" cy="533274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59D5D13-6F25-40D1-B172-F39E9CCDF4E1}"/>
              </a:ext>
            </a:extLst>
          </p:cNvPr>
          <p:cNvSpPr txBox="1"/>
          <p:nvPr/>
        </p:nvSpPr>
        <p:spPr>
          <a:xfrm>
            <a:off x="148665" y="2708643"/>
            <a:ext cx="234879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Right click on state and select “make transition” and drag arrow to next state you want to transition to.</a:t>
            </a:r>
          </a:p>
        </p:txBody>
      </p:sp>
    </p:spTree>
    <p:extLst>
      <p:ext uri="{BB962C8B-B14F-4D97-AF65-F5344CB8AC3E}">
        <p14:creationId xmlns:p14="http://schemas.microsoft.com/office/powerpoint/2010/main" val="18543956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486A6-B92D-4052-9568-B3322ACBA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6150" y="365126"/>
            <a:ext cx="7867650" cy="600710"/>
          </a:xfrm>
        </p:spPr>
        <p:txBody>
          <a:bodyPr>
            <a:normAutofit fontScale="90000"/>
          </a:bodyPr>
          <a:lstStyle/>
          <a:p>
            <a:r>
              <a:rPr lang="en-US" dirty="0"/>
              <a:t>Apply Trigger to the Transition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E49B8DA4-205C-4BA6-A1F3-AF2860FE48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55134" y="1544731"/>
            <a:ext cx="9551514" cy="511903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3121F2F-9A7D-4A35-B4FC-C31162011E37}"/>
              </a:ext>
            </a:extLst>
          </p:cNvPr>
          <p:cNvSpPr txBox="1"/>
          <p:nvPr/>
        </p:nvSpPr>
        <p:spPr>
          <a:xfrm>
            <a:off x="6344" y="1085567"/>
            <a:ext cx="234879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Click on transition arrow, scroll to “condition” select the plus and add the trigger you want to use (clap in our case).</a:t>
            </a:r>
          </a:p>
          <a:p>
            <a:endParaRPr lang="en-US" sz="2400" dirty="0"/>
          </a:p>
          <a:p>
            <a:r>
              <a:rPr lang="en-US" sz="2400" dirty="0"/>
              <a:t>Whenever the “clap” variable is true, the animation will be triggered.</a:t>
            </a:r>
          </a:p>
        </p:txBody>
      </p:sp>
    </p:spTree>
    <p:extLst>
      <p:ext uri="{BB962C8B-B14F-4D97-AF65-F5344CB8AC3E}">
        <p14:creationId xmlns:p14="http://schemas.microsoft.com/office/powerpoint/2010/main" val="1362837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EC089-26A5-4DCB-8266-4B7B143FF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6090" y="412730"/>
            <a:ext cx="8347710" cy="795020"/>
          </a:xfrm>
        </p:spPr>
        <p:txBody>
          <a:bodyPr/>
          <a:lstStyle/>
          <a:p>
            <a:r>
              <a:rPr lang="en-US" dirty="0"/>
              <a:t>Apply Animator Controller to Model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DC5A10C0-513E-4385-9178-1D1724EFC1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54654" y="1371413"/>
            <a:ext cx="9075002" cy="4863652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EF1889-25AB-4DDF-9AA4-E850475E4A25}"/>
              </a:ext>
            </a:extLst>
          </p:cNvPr>
          <p:cNvSpPr txBox="1"/>
          <p:nvPr/>
        </p:nvSpPr>
        <p:spPr>
          <a:xfrm>
            <a:off x="85799" y="2211422"/>
            <a:ext cx="286885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</a:rPr>
              <a:t>Click on model and look at the inspector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Drag the animation controller into the “controller” box of the inspector.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0AA1E3B-C9B6-40F6-B907-A0C66EC56546}"/>
              </a:ext>
            </a:extLst>
          </p:cNvPr>
          <p:cNvSpPr/>
          <p:nvPr/>
        </p:nvSpPr>
        <p:spPr>
          <a:xfrm>
            <a:off x="2954654" y="3640455"/>
            <a:ext cx="1737361" cy="188595"/>
          </a:xfrm>
          <a:prstGeom prst="round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1D060FB-9431-459E-AD87-368896523C9C}"/>
              </a:ext>
            </a:extLst>
          </p:cNvPr>
          <p:cNvSpPr/>
          <p:nvPr/>
        </p:nvSpPr>
        <p:spPr>
          <a:xfrm>
            <a:off x="10027919" y="1924050"/>
            <a:ext cx="2078282" cy="3128010"/>
          </a:xfrm>
          <a:prstGeom prst="round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2B93D55-7A4C-4C9D-A712-E0EC8C55F013}"/>
              </a:ext>
            </a:extLst>
          </p:cNvPr>
          <p:cNvSpPr/>
          <p:nvPr/>
        </p:nvSpPr>
        <p:spPr>
          <a:xfrm>
            <a:off x="5701320" y="4526280"/>
            <a:ext cx="560070" cy="714375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4B33C99-4FB6-4D3A-A285-FABEE415A0CB}"/>
              </a:ext>
            </a:extLst>
          </p:cNvPr>
          <p:cNvCxnSpPr/>
          <p:nvPr/>
        </p:nvCxnSpPr>
        <p:spPr>
          <a:xfrm flipV="1">
            <a:off x="6297930" y="3268980"/>
            <a:ext cx="4686300" cy="14859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82310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4AC8EF-4EA3-48CC-A162-5ED68D525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US" sz="3800">
                <a:solidFill>
                  <a:srgbClr val="FFFFFF"/>
                </a:solidFill>
              </a:rPr>
              <a:t>Build and Run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A6941-EE76-4E12-8A67-582FF7D175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US" sz="2600" dirty="0"/>
              <a:t>Build and run your game, you will see your character in the scene preforming the default animation. In our case this was Idle 1.</a:t>
            </a:r>
          </a:p>
          <a:p>
            <a:endParaRPr lang="en-US" sz="2600" dirty="0"/>
          </a:p>
          <a:p>
            <a:r>
              <a:rPr lang="en-US" sz="2600" dirty="0"/>
              <a:t>Now work on the code in order to use the trigger we defined. By using the trigger we can make the animation change states.</a:t>
            </a:r>
          </a:p>
        </p:txBody>
      </p:sp>
    </p:spTree>
    <p:extLst>
      <p:ext uri="{BB962C8B-B14F-4D97-AF65-F5344CB8AC3E}">
        <p14:creationId xmlns:p14="http://schemas.microsoft.com/office/powerpoint/2010/main" val="39769575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9F921-4FC2-4008-ABC1-591947A6E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6130" y="365126"/>
            <a:ext cx="8027670" cy="632946"/>
          </a:xfrm>
        </p:spPr>
        <p:txBody>
          <a:bodyPr>
            <a:normAutofit fontScale="90000"/>
          </a:bodyPr>
          <a:lstStyle/>
          <a:p>
            <a:r>
              <a:rPr lang="en-US" dirty="0"/>
              <a:t>Add New Script to Model Controller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B46AB3B0-380C-410C-A2BB-0F106B896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98165" y="1210747"/>
            <a:ext cx="9545504" cy="536934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33CC91-D7BA-4F42-9D54-0EE9F6569615}"/>
              </a:ext>
            </a:extLst>
          </p:cNvPr>
          <p:cNvSpPr txBox="1"/>
          <p:nvPr/>
        </p:nvSpPr>
        <p:spPr>
          <a:xfrm>
            <a:off x="74370" y="1079264"/>
            <a:ext cx="226306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New script used to access the triggers setup previously while in game.</a:t>
            </a:r>
          </a:p>
          <a:p>
            <a:endParaRPr lang="en-US" sz="2400" dirty="0"/>
          </a:p>
          <a:p>
            <a:r>
              <a:rPr lang="en-US" sz="2400" dirty="0"/>
              <a:t>Select </a:t>
            </a:r>
            <a:r>
              <a:rPr lang="en-US" sz="2400" dirty="0" err="1"/>
              <a:t>GameObject</a:t>
            </a:r>
            <a:r>
              <a:rPr lang="en-US" sz="2400" dirty="0"/>
              <a:t> (ybot@idel1 in our case). In the inspector Press “add component” and go to “new script”</a:t>
            </a:r>
          </a:p>
        </p:txBody>
      </p:sp>
    </p:spTree>
    <p:extLst>
      <p:ext uri="{BB962C8B-B14F-4D97-AF65-F5344CB8AC3E}">
        <p14:creationId xmlns:p14="http://schemas.microsoft.com/office/powerpoint/2010/main" val="22995886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65146-C9E5-4F6F-96E4-CB39DCFB3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4590" y="365126"/>
            <a:ext cx="8919210" cy="686734"/>
          </a:xfrm>
        </p:spPr>
        <p:txBody>
          <a:bodyPr>
            <a:normAutofit fontScale="90000"/>
          </a:bodyPr>
          <a:lstStyle/>
          <a:p>
            <a:r>
              <a:rPr lang="en-US" dirty="0"/>
              <a:t>Make New Script Attached to Robot Model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AC866021-D897-4217-80C2-DB4D178682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3807" y="1146884"/>
            <a:ext cx="9790853" cy="550735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90DC86-DA63-423E-A198-667FE03D80D0}"/>
              </a:ext>
            </a:extLst>
          </p:cNvPr>
          <p:cNvSpPr txBox="1"/>
          <p:nvPr/>
        </p:nvSpPr>
        <p:spPr>
          <a:xfrm>
            <a:off x="74370" y="2925209"/>
            <a:ext cx="22630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Now on the script press the gear icon and go to edit script</a:t>
            </a:r>
          </a:p>
        </p:txBody>
      </p:sp>
    </p:spTree>
    <p:extLst>
      <p:ext uri="{BB962C8B-B14F-4D97-AF65-F5344CB8AC3E}">
        <p14:creationId xmlns:p14="http://schemas.microsoft.com/office/powerpoint/2010/main" val="1858200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3F519-3874-439F-8029-65B351495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3450" y="365125"/>
            <a:ext cx="6610350" cy="857885"/>
          </a:xfrm>
        </p:spPr>
        <p:txBody>
          <a:bodyPr/>
          <a:lstStyle/>
          <a:p>
            <a:r>
              <a:rPr lang="en-US" dirty="0"/>
              <a:t>New Code to Edit</a:t>
            </a:r>
          </a:p>
        </p:txBody>
      </p:sp>
      <p:pic>
        <p:nvPicPr>
          <p:cNvPr id="5" name="Content Placeholder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2E122ED7-97A9-4B99-A30D-E0FE3B0886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4084" y="1434486"/>
            <a:ext cx="9637776" cy="516825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7774BA-DDA4-420F-8AEF-BA2A2E9AD74F}"/>
              </a:ext>
            </a:extLst>
          </p:cNvPr>
          <p:cNvSpPr txBox="1"/>
          <p:nvPr/>
        </p:nvSpPr>
        <p:spPr>
          <a:xfrm>
            <a:off x="49828" y="2008300"/>
            <a:ext cx="226306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This is the blank script looks like that has now been generated.</a:t>
            </a:r>
          </a:p>
          <a:p>
            <a:endParaRPr lang="en-US" sz="2400" dirty="0"/>
          </a:p>
          <a:p>
            <a:r>
              <a:rPr lang="en-US" sz="2400" dirty="0"/>
              <a:t>In my case it is opened in Microsoft Visual Studio. You can use any editor you like.</a:t>
            </a:r>
          </a:p>
        </p:txBody>
      </p:sp>
    </p:spTree>
    <p:extLst>
      <p:ext uri="{BB962C8B-B14F-4D97-AF65-F5344CB8AC3E}">
        <p14:creationId xmlns:p14="http://schemas.microsoft.com/office/powerpoint/2010/main" val="860476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0CF8125-32D1-4D33-B14B-94540E60947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4" name="Rectangle 9">
            <a:extLst>
              <a:ext uri="{FF2B5EF4-FFF2-40B4-BE49-F238E27FC236}">
                <a16:creationId xmlns:a16="http://schemas.microsoft.com/office/drawing/2014/main" id="{D38A241E-0395-41E5-8607-BAA2799A4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1" y="4892040"/>
            <a:ext cx="12191999" cy="1965960"/>
          </a:xfrm>
          <a:prstGeom prst="rect">
            <a:avLst/>
          </a:prstGeom>
          <a:solidFill>
            <a:schemeClr val="bg1">
              <a:alpha val="72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8EF3D3-98F0-4828-9F8B-1FA8EDE26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264" y="5154168"/>
            <a:ext cx="6973204" cy="126187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100">
                <a:solidFill>
                  <a:schemeClr val="tx1">
                    <a:lumMod val="85000"/>
                    <a:lumOff val="15000"/>
                  </a:schemeClr>
                </a:solidFill>
              </a:rPr>
              <a:t>First Screen After Logging In To Mixamo</a:t>
            </a:r>
          </a:p>
        </p:txBody>
      </p:sp>
      <p:cxnSp>
        <p:nvCxnSpPr>
          <p:cNvPr id="15" name="Straight Connector 11">
            <a:extLst>
              <a:ext uri="{FF2B5EF4-FFF2-40B4-BE49-F238E27FC236}">
                <a16:creationId xmlns:a16="http://schemas.microsoft.com/office/drawing/2014/main" id="{CE352288-84AD-4CA8-BCD5-76C29D34E1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138160" y="5325066"/>
            <a:ext cx="0" cy="9144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65433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84BA1-A7CF-4949-BEF0-33AC81F22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0590" y="365126"/>
            <a:ext cx="6633210" cy="836146"/>
          </a:xfrm>
        </p:spPr>
        <p:txBody>
          <a:bodyPr/>
          <a:lstStyle/>
          <a:p>
            <a:r>
              <a:rPr lang="en-US" dirty="0"/>
              <a:t>Edit Code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408398-32DE-4449-A949-700545FBE043}"/>
              </a:ext>
            </a:extLst>
          </p:cNvPr>
          <p:cNvSpPr txBox="1"/>
          <p:nvPr/>
        </p:nvSpPr>
        <p:spPr>
          <a:xfrm>
            <a:off x="45795" y="117693"/>
            <a:ext cx="2263066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Add to namespace</a:t>
            </a:r>
          </a:p>
          <a:p>
            <a:endParaRPr lang="en-US" sz="2400" dirty="0"/>
          </a:p>
          <a:p>
            <a:r>
              <a:rPr lang="en-US" sz="2400" dirty="0"/>
              <a:t>Declare Animator.</a:t>
            </a:r>
          </a:p>
          <a:p>
            <a:endParaRPr lang="en-US" sz="2400" dirty="0"/>
          </a:p>
          <a:p>
            <a:r>
              <a:rPr lang="en-US" sz="2400" dirty="0"/>
              <a:t>In Start() method get the animator component.</a:t>
            </a:r>
          </a:p>
          <a:p>
            <a:endParaRPr lang="en-US" sz="2400" dirty="0"/>
          </a:p>
          <a:p>
            <a:r>
              <a:rPr lang="en-US" sz="2400" dirty="0"/>
              <a:t>Create new method </a:t>
            </a:r>
            <a:r>
              <a:rPr lang="en-US" sz="2400" dirty="0" err="1"/>
              <a:t>MakeClap</a:t>
            </a:r>
            <a:r>
              <a:rPr lang="en-US" sz="2400" dirty="0"/>
              <a:t>() to change trigger variables. (name of method is up to you)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D9DAF18-289A-4FAE-93A3-66562743657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4612" y="1432755"/>
            <a:ext cx="9637776" cy="5168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2408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B0B34-11F9-4AB9-8C64-4DE3601ED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 Main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2786B-F13E-4B3B-AB94-3B0B8C0CF5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7065"/>
            <a:ext cx="10515600" cy="401510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//make Object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RobotAnimationControlerScript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myBotController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 //Find robot </a:t>
            </a:r>
            <a:r>
              <a:rPr lang="en-US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GameObject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 and get script from it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 private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Awake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GameObject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robot =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GameObject.Find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"/ybot@Idle1"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	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myBotController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robot.GetComponent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RobotAnimationControlerScript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}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 //Insert into code section that runs when correct answer selected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myBotController.MakeClap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();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//make robot clap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7286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1CC9DE-C24E-4BA4-816B-71A2F6334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Improving the Animation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E9DE0-5E9E-4639-B633-CE988ED71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At this point the character will clap when a correct answer is selected, but they will stay in the clapping state. We can go back to the animation controller to fix this.</a:t>
            </a:r>
          </a:p>
        </p:txBody>
      </p:sp>
    </p:spTree>
    <p:extLst>
      <p:ext uri="{BB962C8B-B14F-4D97-AF65-F5344CB8AC3E}">
        <p14:creationId xmlns:p14="http://schemas.microsoft.com/office/powerpoint/2010/main" val="15824479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927245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2E8497-892E-41C6-B2C9-D2044E4DE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Adding Another Animation Transition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507254-C32B-455E-8C0B-386D9901A92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5E4AE-6E05-4490-BA02-D1B4537D3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</a:rPr>
              <a:t>Add a new transition from “clapping” back to “idle” (see previous slide on how to add transitions)</a:t>
            </a:r>
          </a:p>
          <a:p>
            <a:endParaRPr lang="en-US" sz="2400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</a:rPr>
              <a:t>Click on the transition and look at “settings” in the inspector. Setting the “exit time” to 1 will make this transition happen once the clapping animation has finished.</a:t>
            </a:r>
          </a:p>
        </p:txBody>
      </p:sp>
    </p:spTree>
    <p:extLst>
      <p:ext uri="{BB962C8B-B14F-4D97-AF65-F5344CB8AC3E}">
        <p14:creationId xmlns:p14="http://schemas.microsoft.com/office/powerpoint/2010/main" val="5521085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2C3192-F374-4B59-BCBA-4374ABA44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sz="5400"/>
              <a:t>Conclusion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CF1E8-CFC1-4B01-8226-6AEFC448B6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r>
              <a:rPr lang="en-US" sz="2400"/>
              <a:t>At this point you should have a basic animation working. The character should stand idle until you select the correct answer and then clap. Once done clapping, they will go back to being idle.</a:t>
            </a:r>
          </a:p>
          <a:p>
            <a:endParaRPr lang="en-US" sz="2400"/>
          </a:p>
          <a:p>
            <a:r>
              <a:rPr lang="en-US" sz="2400"/>
              <a:t>From this point you can modify the code and the animation controller to make far more complex actions.</a:t>
            </a:r>
          </a:p>
        </p:txBody>
      </p:sp>
    </p:spTree>
    <p:extLst>
      <p:ext uri="{BB962C8B-B14F-4D97-AF65-F5344CB8AC3E}">
        <p14:creationId xmlns:p14="http://schemas.microsoft.com/office/powerpoint/2010/main" val="14382075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5BF1E6-6C5B-429F-B929-99466EDBB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9B186-657E-44F7-8E3D-4ABE07E4FC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9052" y="3017522"/>
            <a:ext cx="9941319" cy="3124658"/>
          </a:xfrm>
        </p:spPr>
        <p:txBody>
          <a:bodyPr anchor="ctr">
            <a:normAutofit/>
          </a:bodyPr>
          <a:lstStyle/>
          <a:p>
            <a:r>
              <a:rPr lang="en-US" sz="2400" dirty="0"/>
              <a:t>Many helpful YouTube videos and internet resources exist on this process.</a:t>
            </a:r>
          </a:p>
          <a:p>
            <a:r>
              <a:rPr lang="en-US" sz="2400" dirty="0"/>
              <a:t>A good reference with a process very similar to that discussed here can be seen in </a:t>
            </a:r>
            <a:r>
              <a:rPr lang="en-US" sz="2400" dirty="0">
                <a:hlinkClick r:id="rId2"/>
              </a:rPr>
              <a:t>https://www.youtube.com/watch?v=vApG8aYD5aI&amp;t=334s</a:t>
            </a:r>
            <a:r>
              <a:rPr lang="en-US" sz="2400" dirty="0"/>
              <a:t> and </a:t>
            </a:r>
            <a:r>
              <a:rPr lang="en-US" sz="2400" dirty="0">
                <a:hlinkClick r:id="rId3"/>
              </a:rPr>
              <a:t>https://www.youtube.com/watch?v=FF6kezDQZ7s&amp;t=333s</a:t>
            </a:r>
            <a:r>
              <a:rPr lang="en-US" sz="2400" dirty="0"/>
              <a:t> </a:t>
            </a:r>
          </a:p>
          <a:p>
            <a:r>
              <a:rPr lang="en-US" sz="2400" dirty="0"/>
              <a:t>Also see Unity documentation such as </a:t>
            </a:r>
            <a:r>
              <a:rPr lang="en-US" sz="2400" dirty="0">
                <a:hlinkClick r:id="rId4"/>
              </a:rPr>
              <a:t>https://docs.unity3d.com/ScriptReference/Animator.Play.html</a:t>
            </a:r>
            <a:r>
              <a:rPr lang="en-US" sz="2400" dirty="0"/>
              <a:t>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0292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EF3D3-98F0-4828-9F8B-1FA8EDE2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 Characters or Animations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0CF8125-32D1-4D33-B14B-94540E60947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75011" y="1683075"/>
            <a:ext cx="7404848" cy="48098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C47A043-E47A-4058-B7B6-CF468A7BB21A}"/>
              </a:ext>
            </a:extLst>
          </p:cNvPr>
          <p:cNvSpPr/>
          <p:nvPr/>
        </p:nvSpPr>
        <p:spPr>
          <a:xfrm>
            <a:off x="4273176" y="2569882"/>
            <a:ext cx="926353" cy="43875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21FFE70-B745-4860-A649-91E29697540B}"/>
              </a:ext>
            </a:extLst>
          </p:cNvPr>
          <p:cNvSpPr/>
          <p:nvPr/>
        </p:nvSpPr>
        <p:spPr>
          <a:xfrm>
            <a:off x="5311401" y="2569882"/>
            <a:ext cx="926353" cy="438756"/>
          </a:xfrm>
          <a:prstGeom prst="round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D2038D-0A3C-43EE-8F3F-9C442CB1124C}"/>
              </a:ext>
            </a:extLst>
          </p:cNvPr>
          <p:cNvSpPr txBox="1"/>
          <p:nvPr/>
        </p:nvSpPr>
        <p:spPr>
          <a:xfrm>
            <a:off x="9469754" y="1440455"/>
            <a:ext cx="18840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Stock Characters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33C3FB-C842-49FA-B316-B43404D22630}"/>
              </a:ext>
            </a:extLst>
          </p:cNvPr>
          <p:cNvSpPr txBox="1"/>
          <p:nvPr/>
        </p:nvSpPr>
        <p:spPr>
          <a:xfrm>
            <a:off x="9469753" y="2766018"/>
            <a:ext cx="18840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92D050"/>
                </a:solidFill>
              </a:rPr>
              <a:t>Stock Animations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A8C1FF2-2F06-4286-970F-9C068FCF5E8A}"/>
              </a:ext>
            </a:extLst>
          </p:cNvPr>
          <p:cNvCxnSpPr/>
          <p:nvPr/>
        </p:nvCxnSpPr>
        <p:spPr>
          <a:xfrm flipV="1">
            <a:off x="5199529" y="1805940"/>
            <a:ext cx="4195931" cy="7639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216EDEA-4F3A-47A7-A076-D3C4B8A9EDB0}"/>
              </a:ext>
            </a:extLst>
          </p:cNvPr>
          <p:cNvCxnSpPr>
            <a:endCxn id="11" idx="1"/>
          </p:cNvCxnSpPr>
          <p:nvPr/>
        </p:nvCxnSpPr>
        <p:spPr>
          <a:xfrm>
            <a:off x="6237754" y="2789260"/>
            <a:ext cx="3231999" cy="45381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3378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E71EB-7AB1-4E2B-B979-8C624053B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485" y="365125"/>
            <a:ext cx="10515600" cy="1325563"/>
          </a:xfrm>
        </p:spPr>
        <p:txBody>
          <a:bodyPr/>
          <a:lstStyle/>
          <a:p>
            <a:r>
              <a:rPr lang="en-US" dirty="0"/>
              <a:t>After Choosing Characters</a:t>
            </a:r>
          </a:p>
        </p:txBody>
      </p:sp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36E0E233-F65A-4F3C-BDFB-EFD8A870C5D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5620" y="1312126"/>
            <a:ext cx="9652000" cy="51276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545DED7-F78B-423B-887A-2BC81FF74BAF}"/>
              </a:ext>
            </a:extLst>
          </p:cNvPr>
          <p:cNvSpPr txBox="1"/>
          <p:nvPr/>
        </p:nvSpPr>
        <p:spPr>
          <a:xfrm>
            <a:off x="1557543" y="6439750"/>
            <a:ext cx="1972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Character Options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93C7F4-18FE-4554-9E43-C4ABD7C95EBF}"/>
              </a:ext>
            </a:extLst>
          </p:cNvPr>
          <p:cNvSpPr txBox="1"/>
          <p:nvPr/>
        </p:nvSpPr>
        <p:spPr>
          <a:xfrm>
            <a:off x="6384813" y="6382600"/>
            <a:ext cx="1972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Chosen Character</a:t>
            </a:r>
          </a:p>
        </p:txBody>
      </p:sp>
    </p:spTree>
    <p:extLst>
      <p:ext uri="{BB962C8B-B14F-4D97-AF65-F5344CB8AC3E}">
        <p14:creationId xmlns:p14="http://schemas.microsoft.com/office/powerpoint/2010/main" val="2731090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EF3D3-98F0-4828-9F8B-1FA8EDE26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685" y="365125"/>
            <a:ext cx="10515600" cy="1325563"/>
          </a:xfrm>
        </p:spPr>
        <p:txBody>
          <a:bodyPr/>
          <a:lstStyle/>
          <a:p>
            <a:r>
              <a:rPr lang="en-US" dirty="0"/>
              <a:t>Once Character Chosen Switch to Animations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0CF8125-32D1-4D33-B14B-94540E60947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75011" y="1683075"/>
            <a:ext cx="7404848" cy="48098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C47A043-E47A-4058-B7B6-CF468A7BB21A}"/>
              </a:ext>
            </a:extLst>
          </p:cNvPr>
          <p:cNvSpPr/>
          <p:nvPr/>
        </p:nvSpPr>
        <p:spPr>
          <a:xfrm>
            <a:off x="4273176" y="2569882"/>
            <a:ext cx="926353" cy="438756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21FFE70-B745-4860-A649-91E29697540B}"/>
              </a:ext>
            </a:extLst>
          </p:cNvPr>
          <p:cNvSpPr/>
          <p:nvPr/>
        </p:nvSpPr>
        <p:spPr>
          <a:xfrm>
            <a:off x="5311401" y="2569882"/>
            <a:ext cx="926353" cy="438756"/>
          </a:xfrm>
          <a:prstGeom prst="round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D2038D-0A3C-43EE-8F3F-9C442CB1124C}"/>
              </a:ext>
            </a:extLst>
          </p:cNvPr>
          <p:cNvSpPr txBox="1"/>
          <p:nvPr/>
        </p:nvSpPr>
        <p:spPr>
          <a:xfrm>
            <a:off x="9469754" y="1440455"/>
            <a:ext cx="18840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Stock Characters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33C3FB-C842-49FA-B316-B43404D22630}"/>
              </a:ext>
            </a:extLst>
          </p:cNvPr>
          <p:cNvSpPr txBox="1"/>
          <p:nvPr/>
        </p:nvSpPr>
        <p:spPr>
          <a:xfrm>
            <a:off x="9469753" y="2766018"/>
            <a:ext cx="18840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92D050"/>
                </a:solidFill>
              </a:rPr>
              <a:t>Stock Animations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A8C1FF2-2F06-4286-970F-9C068FCF5E8A}"/>
              </a:ext>
            </a:extLst>
          </p:cNvPr>
          <p:cNvCxnSpPr/>
          <p:nvPr/>
        </p:nvCxnSpPr>
        <p:spPr>
          <a:xfrm flipV="1">
            <a:off x="5199529" y="1805940"/>
            <a:ext cx="4195931" cy="7639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216EDEA-4F3A-47A7-A076-D3C4B8A9EDB0}"/>
              </a:ext>
            </a:extLst>
          </p:cNvPr>
          <p:cNvCxnSpPr>
            <a:endCxn id="11" idx="1"/>
          </p:cNvCxnSpPr>
          <p:nvPr/>
        </p:nvCxnSpPr>
        <p:spPr>
          <a:xfrm>
            <a:off x="6237754" y="2789260"/>
            <a:ext cx="3231999" cy="45381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0735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CBA44D4-0A13-4D9C-A6E2-4AAC2A4DE03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80289" y="1306748"/>
            <a:ext cx="9675781" cy="51402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7639432-3AD8-4563-BB4B-0AB5B541C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an Animation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72E706-002A-42BB-BE87-F91CD82AC0DF}"/>
              </a:ext>
            </a:extLst>
          </p:cNvPr>
          <p:cNvSpPr txBox="1"/>
          <p:nvPr/>
        </p:nvSpPr>
        <p:spPr>
          <a:xfrm>
            <a:off x="2551953" y="6442242"/>
            <a:ext cx="1972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Animation Options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8F269B-7F3F-4BA1-A012-BB191157DD7D}"/>
              </a:ext>
            </a:extLst>
          </p:cNvPr>
          <p:cNvSpPr txBox="1"/>
          <p:nvPr/>
        </p:nvSpPr>
        <p:spPr>
          <a:xfrm>
            <a:off x="6270513" y="6428201"/>
            <a:ext cx="3043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Animation Applied to Model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96A99CC-1727-4EC8-8F87-BE3CA0103CE5}"/>
              </a:ext>
            </a:extLst>
          </p:cNvPr>
          <p:cNvSpPr/>
          <p:nvPr/>
        </p:nvSpPr>
        <p:spPr>
          <a:xfrm>
            <a:off x="9314292" y="2560320"/>
            <a:ext cx="1469913" cy="257175"/>
          </a:xfrm>
          <a:prstGeom prst="round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B2C750-902E-42D6-86A7-6EF6206D73CB}"/>
              </a:ext>
            </a:extLst>
          </p:cNvPr>
          <p:cNvSpPr txBox="1"/>
          <p:nvPr/>
        </p:nvSpPr>
        <p:spPr>
          <a:xfrm>
            <a:off x="10784205" y="4182894"/>
            <a:ext cx="14070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Download selected animation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401C59D-5138-449D-ACFA-11FA8CD4D271}"/>
              </a:ext>
            </a:extLst>
          </p:cNvPr>
          <p:cNvCxnSpPr>
            <a:cxnSpLocks/>
          </p:cNvCxnSpPr>
          <p:nvPr/>
        </p:nvCxnSpPr>
        <p:spPr>
          <a:xfrm>
            <a:off x="10675620" y="2817495"/>
            <a:ext cx="404009" cy="136539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0661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aphical user interface&#10;&#10;Description automatically generated">
            <a:extLst>
              <a:ext uri="{FF2B5EF4-FFF2-40B4-BE49-F238E27FC236}">
                <a16:creationId xmlns:a16="http://schemas.microsoft.com/office/drawing/2014/main" id="{9439F33C-3520-4FE5-AB83-E32E35968A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4954" y="1417320"/>
            <a:ext cx="9981305" cy="530256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E4ED87-8985-4560-9A43-041650374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 Animation Format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04E922-6B19-4F10-8B64-F8EE9B1EE23B}"/>
              </a:ext>
            </a:extLst>
          </p:cNvPr>
          <p:cNvSpPr txBox="1"/>
          <p:nvPr/>
        </p:nvSpPr>
        <p:spPr>
          <a:xfrm>
            <a:off x="9041130" y="216991"/>
            <a:ext cx="18945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“FBX For Unity (.</a:t>
            </a:r>
            <a:r>
              <a:rPr lang="en-US" dirty="0" err="1"/>
              <a:t>Fbx</a:t>
            </a:r>
            <a:r>
              <a:rPr lang="en-US" dirty="0"/>
              <a:t>)” if working with unity.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F1F7421-27C1-4F5D-AFC3-541632C1B964}"/>
              </a:ext>
            </a:extLst>
          </p:cNvPr>
          <p:cNvSpPr/>
          <p:nvPr/>
        </p:nvSpPr>
        <p:spPr>
          <a:xfrm>
            <a:off x="3012776" y="3288553"/>
            <a:ext cx="2175436" cy="280894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B369954-45C5-4034-93AA-D7F48F70A04F}"/>
              </a:ext>
            </a:extLst>
          </p:cNvPr>
          <p:cNvCxnSpPr>
            <a:cxnSpLocks/>
          </p:cNvCxnSpPr>
          <p:nvPr/>
        </p:nvCxnSpPr>
        <p:spPr>
          <a:xfrm flipV="1">
            <a:off x="5063490" y="1027906"/>
            <a:ext cx="3977640" cy="226064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6B6223C-9DAB-4471-826D-27EFF5706558}"/>
              </a:ext>
            </a:extLst>
          </p:cNvPr>
          <p:cNvSpPr txBox="1"/>
          <p:nvPr/>
        </p:nvSpPr>
        <p:spPr>
          <a:xfrm>
            <a:off x="10348258" y="3955983"/>
            <a:ext cx="18945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 Skin if you want to download the model with the animation. Otherwise, without. 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5AAD2052-7BFB-494F-914C-842DF7D1A718}"/>
              </a:ext>
            </a:extLst>
          </p:cNvPr>
          <p:cNvSpPr/>
          <p:nvPr/>
        </p:nvSpPr>
        <p:spPr>
          <a:xfrm>
            <a:off x="5359736" y="3280933"/>
            <a:ext cx="2175436" cy="280894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AFD1311-3A3C-4D08-8C32-99BD43D3E17F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7526544" y="3561827"/>
            <a:ext cx="2821714" cy="127131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8180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23CD8-BCBD-48B3-9331-8BC8486F3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dirty="0"/>
              <a:t>Open 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4708A-99B6-4433-8CF4-5974DB9F3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dirty="0"/>
              <a:t>Load your unity project or create a new one.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will assume you have an existing scene setup.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Open the scene you want to work in.</a:t>
            </a:r>
          </a:p>
          <a:p>
            <a:endParaRPr lang="en-US" sz="2000" dirty="0"/>
          </a:p>
        </p:txBody>
      </p:sp>
      <p:pic>
        <p:nvPicPr>
          <p:cNvPr id="5" name="Picture 4" descr="A close up&#10;&#10;Description automatically generated">
            <a:extLst>
              <a:ext uri="{FF2B5EF4-FFF2-40B4-BE49-F238E27FC236}">
                <a16:creationId xmlns:a16="http://schemas.microsoft.com/office/drawing/2014/main" id="{AB8EFB30-916D-43CA-8E4C-FCD331CEA00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A9221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815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1036</Words>
  <Application>Microsoft Office PowerPoint</Application>
  <PresentationFormat>Widescreen</PresentationFormat>
  <Paragraphs>124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Calibri Light</vt:lpstr>
      <vt:lpstr>Consolas</vt:lpstr>
      <vt:lpstr>Office Theme</vt:lpstr>
      <vt:lpstr>Primer for using Mixamo animations &amp; models in Unity</vt:lpstr>
      <vt:lpstr>Adobe Mixamo</vt:lpstr>
      <vt:lpstr>First Screen After Logging In To Mixamo</vt:lpstr>
      <vt:lpstr>Select Characters or Animations</vt:lpstr>
      <vt:lpstr>After Choosing Characters</vt:lpstr>
      <vt:lpstr>Once Character Chosen Switch to Animations</vt:lpstr>
      <vt:lpstr>Download an Animation</vt:lpstr>
      <vt:lpstr>Select Animation Format</vt:lpstr>
      <vt:lpstr>Open Unity</vt:lpstr>
      <vt:lpstr>Create Assets Folder for Mixamo Imports</vt:lpstr>
      <vt:lpstr>Import Character and Animation into Unity</vt:lpstr>
      <vt:lpstr>Import Any Additional Animations</vt:lpstr>
      <vt:lpstr>Create Animations Folder</vt:lpstr>
      <vt:lpstr>Animation </vt:lpstr>
      <vt:lpstr>Move Animation Components Download from Mixamo to Animations Folder</vt:lpstr>
      <vt:lpstr>Add Model to Scene</vt:lpstr>
      <vt:lpstr>Animator (Make Animation Controller)</vt:lpstr>
      <vt:lpstr>Open Animator Controller</vt:lpstr>
      <vt:lpstr>Add Animation State to Controller</vt:lpstr>
      <vt:lpstr>Make Animation Repeat</vt:lpstr>
      <vt:lpstr>Add Additional States</vt:lpstr>
      <vt:lpstr>Add Trigger</vt:lpstr>
      <vt:lpstr>Add Transition</vt:lpstr>
      <vt:lpstr>Apply Trigger to the Transition</vt:lpstr>
      <vt:lpstr>Apply Animator Controller to Model</vt:lpstr>
      <vt:lpstr>Build and Run</vt:lpstr>
      <vt:lpstr>Add New Script to Model Controller</vt:lpstr>
      <vt:lpstr>Make New Script Attached to Robot Model</vt:lpstr>
      <vt:lpstr>New Code to Edit</vt:lpstr>
      <vt:lpstr>Edit Code</vt:lpstr>
      <vt:lpstr>Modify Main Script</vt:lpstr>
      <vt:lpstr>Improving the Animation</vt:lpstr>
      <vt:lpstr>Adding Another Animation Transition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Primer for using Mixamo animations &amp; models in Unity</dc:title>
  <dc:creator>sean donohoe</dc:creator>
  <cp:lastModifiedBy>sean donohoe</cp:lastModifiedBy>
  <cp:revision>1</cp:revision>
  <dcterms:created xsi:type="dcterms:W3CDTF">2020-11-13T04:16:11Z</dcterms:created>
  <dcterms:modified xsi:type="dcterms:W3CDTF">2020-11-13T04:29:07Z</dcterms:modified>
</cp:coreProperties>
</file>

<file path=docProps/thumbnail.jpeg>
</file>